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sldIdLst>
    <p:sldId id="256" r:id="rId2"/>
    <p:sldId id="281" r:id="rId3"/>
    <p:sldId id="277" r:id="rId4"/>
    <p:sldId id="278" r:id="rId5"/>
    <p:sldId id="283" r:id="rId6"/>
    <p:sldId id="291" r:id="rId7"/>
    <p:sldId id="293" r:id="rId8"/>
    <p:sldId id="294" r:id="rId9"/>
    <p:sldId id="297" r:id="rId10"/>
    <p:sldId id="298" r:id="rId11"/>
    <p:sldId id="307" r:id="rId12"/>
    <p:sldId id="309" r:id="rId13"/>
    <p:sldId id="301" r:id="rId14"/>
    <p:sldId id="305" r:id="rId15"/>
    <p:sldId id="306" r:id="rId16"/>
    <p:sldId id="308" r:id="rId17"/>
    <p:sldId id="303" r:id="rId18"/>
    <p:sldId id="304" r:id="rId19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69" autoAdjust="0"/>
    <p:restoredTop sz="93727" autoAdjust="0"/>
  </p:normalViewPr>
  <p:slideViewPr>
    <p:cSldViewPr>
      <p:cViewPr varScale="1">
        <p:scale>
          <a:sx n="68" d="100"/>
          <a:sy n="68" d="100"/>
        </p:scale>
        <p:origin x="-144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1/24/2017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1/24/2017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1/24/2017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1/24/2017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1/24/2017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1/24/2017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1/24/2017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1/24/2017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1/24/2017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1/24/2017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1/24/2017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1/24/2017</a:t>
            </a:fld>
            <a:endParaRPr lang="en-US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ransition advClick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 (5)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33400" y="1981200"/>
            <a:ext cx="1196340" cy="1143000"/>
          </a:xfrm>
          <a:prstGeom prst="rect">
            <a:avLst/>
          </a:prstGeom>
        </p:spPr>
      </p:pic>
      <p:pic>
        <p:nvPicPr>
          <p:cNvPr id="6" name="Рисунок 5" descr="i (5)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209800" y="2971800"/>
            <a:ext cx="967740" cy="924592"/>
          </a:xfrm>
          <a:prstGeom prst="rect">
            <a:avLst/>
          </a:prstGeom>
        </p:spPr>
      </p:pic>
      <p:pic>
        <p:nvPicPr>
          <p:cNvPr id="7" name="Рисунок 6" descr="i (5)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rot="15765668">
            <a:off x="7937970" y="188445"/>
            <a:ext cx="891540" cy="851790"/>
          </a:xfrm>
          <a:prstGeom prst="rect">
            <a:avLst/>
          </a:prstGeom>
        </p:spPr>
      </p:pic>
      <p:pic>
        <p:nvPicPr>
          <p:cNvPr id="8" name="Рисунок 7" descr="i (5).pn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2286000" y="1524000"/>
            <a:ext cx="877316" cy="838200"/>
          </a:xfrm>
          <a:prstGeom prst="rect">
            <a:avLst/>
          </a:prstGeom>
        </p:spPr>
      </p:pic>
      <p:pic>
        <p:nvPicPr>
          <p:cNvPr id="9" name="Рисунок 8" descr="i (5).pn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1143000" y="1066800"/>
            <a:ext cx="662940" cy="633382"/>
          </a:xfrm>
          <a:prstGeom prst="rect">
            <a:avLst/>
          </a:prstGeom>
        </p:spPr>
      </p:pic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512190" y="76200"/>
            <a:ext cx="7851648" cy="990600"/>
          </a:xfrm>
        </p:spPr>
        <p:txBody>
          <a:bodyPr>
            <a:normAutofit/>
          </a:bodyPr>
          <a:lstStyle/>
          <a:p>
            <a:pPr algn="l"/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Муниципальное бюджетное дошкольное образовательное учреждение </a:t>
            </a:r>
            <a:b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Чановский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детский сад №5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819400" y="2072414"/>
            <a:ext cx="61722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Нетрадиционные формы </a:t>
            </a:r>
            <a:r>
              <a:rPr lang="ru-RU" sz="28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взаимодействия </a:t>
            </a:r>
            <a:r>
              <a:rPr lang="ru-RU" sz="28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с родителями в соответствии с требованиями ФГОС </a:t>
            </a:r>
            <a:r>
              <a:rPr lang="ru-RU" sz="28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ДОУ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302843" y="4572000"/>
            <a:ext cx="6172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Подготовила воспитатель первой квалификационной категории Семченко Ирина Владимировна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0232"/>
            <a:ext cx="8305800" cy="667512"/>
          </a:xfrm>
        </p:spPr>
        <p:txBody>
          <a:bodyPr>
            <a:normAutofit/>
          </a:bodyPr>
          <a:lstStyle/>
          <a:p>
            <a:pPr algn="ctr"/>
            <a:r>
              <a:rPr lang="ru-RU" sz="40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Опыт семейного воспитания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1472" y="1142984"/>
            <a:ext cx="2743200" cy="2057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57554" y="1000108"/>
            <a:ext cx="2788239" cy="20911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00760" y="1785926"/>
            <a:ext cx="2714644" cy="36195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81200" y="3285679"/>
            <a:ext cx="3448056" cy="25860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0232"/>
            <a:ext cx="8305800" cy="667512"/>
          </a:xfrm>
        </p:spPr>
        <p:txBody>
          <a:bodyPr>
            <a:normAutofit/>
          </a:bodyPr>
          <a:lstStyle/>
          <a:p>
            <a:pPr algn="ctr"/>
            <a:r>
              <a:rPr lang="ru-RU" sz="40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Опыт семейного воспитания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78560" y="1828800"/>
            <a:ext cx="3413249" cy="29093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97230" y="947744"/>
            <a:ext cx="2432776" cy="3352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2803" y="2667000"/>
            <a:ext cx="2680335" cy="3733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247562185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38400" y="115943"/>
            <a:ext cx="5794248" cy="914400"/>
          </a:xfrm>
        </p:spPr>
        <p:txBody>
          <a:bodyPr>
            <a:normAutofit/>
          </a:bodyPr>
          <a:lstStyle/>
          <a:p>
            <a:r>
              <a:rPr lang="ru-RU" sz="4000" dirty="0">
                <a:solidFill>
                  <a:schemeClr val="bg2">
                    <a:lumMod val="75000"/>
                  </a:schemeClr>
                </a:solidFill>
              </a:rPr>
              <a:t>Игровые тренинги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1000" y="1158711"/>
            <a:ext cx="3756195" cy="35740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62400" y="2057400"/>
            <a:ext cx="4800600" cy="36004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802121682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-142900"/>
            <a:ext cx="8305800" cy="1143000"/>
          </a:xfrm>
        </p:spPr>
        <p:txBody>
          <a:bodyPr>
            <a:normAutofit/>
          </a:bodyPr>
          <a:lstStyle/>
          <a:p>
            <a:pPr algn="ctr"/>
            <a:r>
              <a:rPr lang="ru-RU" sz="4000" b="1" i="1" dirty="0">
                <a:latin typeface="Times New Roman" pitchFamily="18" charset="0"/>
                <a:cs typeface="Times New Roman" pitchFamily="18" charset="0"/>
              </a:rPr>
              <a:t>Родительская почта</a:t>
            </a:r>
          </a:p>
        </p:txBody>
      </p:sp>
      <p:pic>
        <p:nvPicPr>
          <p:cNvPr id="3" name="Рисунок 2" descr="SAM_115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14480" y="1071546"/>
            <a:ext cx="6000760" cy="45005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62000" y="152400"/>
            <a:ext cx="6096000" cy="838200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bg2">
                    <a:lumMod val="75000"/>
                  </a:schemeClr>
                </a:solidFill>
              </a:rPr>
              <a:t>Мастер-классы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09600" y="1752600"/>
            <a:ext cx="7854696" cy="17526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1000" y="3733800"/>
            <a:ext cx="3657600" cy="2057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10000" y="3516885"/>
            <a:ext cx="4978400" cy="2800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2000" y="900358"/>
            <a:ext cx="3429000" cy="2571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90686" y="948228"/>
            <a:ext cx="3134114" cy="23505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425007262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4600" y="-152400"/>
            <a:ext cx="5105400" cy="1143000"/>
          </a:xfrm>
        </p:spPr>
        <p:txBody>
          <a:bodyPr/>
          <a:lstStyle/>
          <a:p>
            <a:r>
              <a:rPr lang="ru-RU" dirty="0"/>
              <a:t>Мастер-классы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58452" y="978364"/>
            <a:ext cx="3089451" cy="23170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2265" y="978364"/>
            <a:ext cx="3114902" cy="25005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28566" y="3652946"/>
            <a:ext cx="3853357" cy="24515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71868" y="785794"/>
            <a:ext cx="1785950" cy="39003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2265" y="3488061"/>
            <a:ext cx="3149635" cy="2781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965356853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7974" y="-40952"/>
            <a:ext cx="5105400" cy="1143000"/>
          </a:xfrm>
        </p:spPr>
        <p:txBody>
          <a:bodyPr/>
          <a:lstStyle/>
          <a:p>
            <a:r>
              <a:rPr lang="ru-RU" dirty="0"/>
              <a:t>Мастер-классы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V="1">
            <a:off x="4545107" y="6324600"/>
            <a:ext cx="53786" cy="46038"/>
          </a:xfr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8662" y="1142984"/>
            <a:ext cx="3267078" cy="39092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81478" y="3579334"/>
            <a:ext cx="3657600" cy="26660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SAM_105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43438" y="500042"/>
            <a:ext cx="4000495" cy="30003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4160596402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33600" y="1524000"/>
            <a:ext cx="5867400" cy="42067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3042" y="1071546"/>
            <a:ext cx="6553200" cy="1353312"/>
          </a:xfrm>
        </p:spPr>
        <p:txBody>
          <a:bodyPr>
            <a:normAutofit fontScale="90000"/>
          </a:bodyPr>
          <a:lstStyle/>
          <a:p>
            <a:pPr algn="r"/>
            <a:r>
              <a:rPr lang="ru-RU" sz="2000" b="1" dirty="0" smtClean="0"/>
              <a:t>«Семья для ребенка – это источник общественного опыта. Здесь он находит примеры для подражания и здесь происходит его социальное рождение. И если мы хотим вырастить нравственно здоровое поколение, то должны решать эту проблему «всем миром»: детский сад, семья, общественность».</a:t>
            </a:r>
            <a:br>
              <a:rPr lang="ru-RU" sz="2000" b="1" dirty="0" smtClean="0"/>
            </a:br>
            <a:r>
              <a:rPr lang="ru-RU" sz="1400" dirty="0" smtClean="0"/>
              <a:t> В.А.Сухомлинский</a:t>
            </a: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64420282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>
                <a:solidFill>
                  <a:schemeClr val="bg2">
                    <a:lumMod val="75000"/>
                  </a:schemeClr>
                </a:solidFill>
              </a:rPr>
              <a:t>Спасибо за внимание!!!</a:t>
            </a:r>
          </a:p>
        </p:txBody>
      </p:sp>
    </p:spTree>
    <p:extLst>
      <p:ext uri="{BB962C8B-B14F-4D97-AF65-F5344CB8AC3E}">
        <p14:creationId xmlns:p14="http://schemas.microsoft.com/office/powerpoint/2010/main" xmlns="" val="3365659560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5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4400" b="1" i="1" dirty="0">
                <a:latin typeface="Times New Roman" pitchFamily="18" charset="0"/>
                <a:cs typeface="Times New Roman" pitchFamily="18" charset="0"/>
              </a:rPr>
              <a:t>Наш девиз: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38346" y="1104900"/>
            <a:ext cx="8229600" cy="2971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Мы хотим работать вместе с вами, </a:t>
            </a:r>
            <a:r>
              <a:rPr lang="ru-RU" sz="36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а не </a:t>
            </a:r>
            <a:r>
              <a:rPr lang="ru-RU" sz="36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вместо вас!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51988" y="2590800"/>
            <a:ext cx="6096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bg2">
                    <a:lumMod val="25000"/>
                  </a:schemeClr>
                </a:solidFill>
              </a:rPr>
              <a:t>Организация полноценного взаимодействия педагогов с родителями является сегодня одной из важнейших задач, стоящих 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в нашей группе.</a:t>
            </a:r>
          </a:p>
          <a:p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Мы активно внедряем интерактивные формы 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</a:rPr>
              <a:t>взаимодействия с семьями воспитанников, 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которые позволяют 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</a:rPr>
              <a:t>достигнуть реального 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сотрудничества.</a:t>
            </a:r>
            <a:endParaRPr lang="ru-RU" sz="20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928662" y="642918"/>
            <a:ext cx="7924800" cy="4267200"/>
          </a:xfrm>
        </p:spPr>
        <p:txBody>
          <a:bodyPr/>
          <a:lstStyle/>
          <a:p>
            <a:pPr algn="ctr">
              <a:buNone/>
            </a:pPr>
            <a:r>
              <a:rPr lang="ru-RU" sz="4400" b="1" i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>
              <a:buNone/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1. Сотрудничество детского сада и семьи.</a:t>
            </a:r>
          </a:p>
          <a:p>
            <a:pPr>
              <a:buNone/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2. Поиск единых подходов в воспитании и образовании ребенка.</a:t>
            </a:r>
          </a:p>
          <a:p>
            <a:pPr>
              <a:buNone/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3. Работа в  «одной команде».</a:t>
            </a:r>
          </a:p>
          <a:p>
            <a:pPr>
              <a:buNone/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4. Создание атмосферы взаимопонимания, взаимодоверия, взаимоуважения, общности интересов.</a:t>
            </a:r>
          </a:p>
          <a:p>
            <a:pPr>
              <a:buNone/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5. Оказание педагогической помощи семье.</a:t>
            </a:r>
          </a:p>
          <a:p>
            <a:pPr>
              <a:buNone/>
            </a:pPr>
            <a:endParaRPr lang="ru-RU" sz="2400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077200" cy="1066800"/>
          </a:xfrm>
        </p:spPr>
        <p:txBody>
          <a:bodyPr>
            <a:normAutofit/>
          </a:bodyPr>
          <a:lstStyle/>
          <a:p>
            <a:pPr algn="ctr"/>
            <a:r>
              <a:rPr lang="ru-RU" sz="28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Инновационные формы работы с родителями,     которые я использую в своей работе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95400" y="1295400"/>
            <a:ext cx="8153400" cy="44653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1. Родительские уроки</a:t>
            </a:r>
          </a:p>
          <a:p>
            <a:pPr marL="0" indent="0">
              <a:buNone/>
            </a:pPr>
            <a:r>
              <a:rPr lang="ru-RU" sz="1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2. Дни Добрых дел</a:t>
            </a:r>
          </a:p>
          <a:p>
            <a:pPr marL="0" indent="0">
              <a:buNone/>
            </a:pPr>
            <a:r>
              <a:rPr lang="ru-RU" sz="1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3. Совместное творчество</a:t>
            </a:r>
          </a:p>
          <a:p>
            <a:pPr marL="0" indent="0">
              <a:buNone/>
            </a:pPr>
            <a:r>
              <a:rPr lang="ru-RU" sz="1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4. Совместные праздники</a:t>
            </a:r>
          </a:p>
          <a:p>
            <a:pPr marL="0" indent="0">
              <a:buNone/>
            </a:pPr>
            <a:r>
              <a:rPr lang="ru-RU" sz="1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5. Мастер-классы</a:t>
            </a:r>
          </a:p>
          <a:p>
            <a:pPr marL="0" indent="0">
              <a:buNone/>
            </a:pPr>
            <a:r>
              <a:rPr lang="ru-RU" sz="1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6. Опыт семейного воспитания</a:t>
            </a:r>
          </a:p>
          <a:p>
            <a:pPr marL="0" indent="0">
              <a:buNone/>
            </a:pPr>
            <a:r>
              <a:rPr lang="ru-RU" sz="1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7. Родительская почта</a:t>
            </a:r>
          </a:p>
          <a:p>
            <a:pPr marL="0" indent="0">
              <a:buNone/>
            </a:pPr>
            <a:r>
              <a:rPr lang="ru-RU" sz="1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8. </a:t>
            </a: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Общение в </a:t>
            </a:r>
            <a:r>
              <a:rPr lang="ru-RU" sz="18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соц.сетях</a:t>
            </a:r>
            <a:endParaRPr lang="ru-RU" sz="18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</a:t>
            </a: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9. Игровые </a:t>
            </a:r>
            <a:r>
              <a:rPr lang="ru-RU" sz="1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тренинги</a:t>
            </a:r>
          </a:p>
          <a:p>
            <a:pPr marL="0" indent="0">
              <a:buNone/>
            </a:pPr>
            <a:r>
              <a:rPr lang="ru-RU" sz="1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10. Дни открытых дверей</a:t>
            </a:r>
          </a:p>
          <a:p>
            <a:pPr marL="0" indent="0">
              <a:buNone/>
            </a:pPr>
            <a:r>
              <a:rPr lang="ru-RU" sz="1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11. Анкетирование</a:t>
            </a:r>
          </a:p>
          <a:p>
            <a:pPr marL="0" indent="0">
              <a:buNone/>
            </a:pPr>
            <a:r>
              <a:rPr lang="ru-RU" sz="1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12. Оформление </a:t>
            </a:r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группы</a:t>
            </a:r>
            <a:endParaRPr lang="ru-RU" sz="18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13. Кружки </a:t>
            </a:r>
          </a:p>
          <a:p>
            <a:pPr marL="0" indent="0">
              <a:buNone/>
            </a:pPr>
            <a:endParaRPr lang="ru-RU" sz="18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8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7924800" cy="6858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        </a:t>
            </a:r>
            <a:r>
              <a:rPr lang="ru-RU" sz="4400" b="1" i="1" dirty="0">
                <a:latin typeface="Times New Roman" pitchFamily="18" charset="0"/>
                <a:cs typeface="Times New Roman" pitchFamily="18" charset="0"/>
              </a:rPr>
              <a:t>Родительские уроки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6833" y="968245"/>
            <a:ext cx="8229600" cy="4389120"/>
          </a:xfrm>
        </p:spPr>
        <p:txBody>
          <a:bodyPr/>
          <a:lstStyle/>
          <a:p>
            <a:r>
              <a:rPr lang="ru-RU" sz="1800" b="1" dirty="0">
                <a:solidFill>
                  <a:srgbClr val="04617B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Участвуя в родительских уроках, дети получают новый положительный опыт, а родителя являются не только источником информации, реальной помощи и поддержки ребенку и педагогу в процессе работы, но и становятся непосредственными участниками образовательного процесса.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14546" y="3000372"/>
            <a:ext cx="4622279" cy="34667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1399098">
            <a:off x="428596" y="2143116"/>
            <a:ext cx="2500330" cy="21010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70032">
            <a:off x="6047048" y="2205756"/>
            <a:ext cx="2581848" cy="19363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6314" y="357166"/>
            <a:ext cx="3886200" cy="685800"/>
          </a:xfrm>
        </p:spPr>
        <p:txBody>
          <a:bodyPr>
            <a:normAutofit/>
          </a:bodyPr>
          <a:lstStyle/>
          <a:p>
            <a:pPr algn="ctr"/>
            <a:r>
              <a:rPr lang="ru-RU" sz="4000" b="1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Дни добрых дел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2910" y="357166"/>
            <a:ext cx="3800500" cy="28503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1472" y="3143248"/>
            <a:ext cx="4572000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SAM_112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4876" y="1071546"/>
            <a:ext cx="4000528" cy="3000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305800" cy="819912"/>
          </a:xfrm>
        </p:spPr>
        <p:txBody>
          <a:bodyPr>
            <a:normAutofit/>
          </a:bodyPr>
          <a:lstStyle/>
          <a:p>
            <a:pPr algn="ctr"/>
            <a:r>
              <a:rPr lang="ru-RU" sz="40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Совместное творчество </a:t>
            </a:r>
          </a:p>
        </p:txBody>
      </p:sp>
      <p:pic>
        <p:nvPicPr>
          <p:cNvPr id="5" name="Рисунок 4" descr="C:\Users\Пользователь\Desktop\IMG_167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1882950"/>
            <a:ext cx="3808412" cy="32417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C:\Users\Пользователь\Desktop\IMG_167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879022"/>
            <a:ext cx="3733799" cy="32174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2743200" y="1048512"/>
            <a:ext cx="518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bg2">
                    <a:lumMod val="25000"/>
                  </a:schemeClr>
                </a:solidFill>
              </a:rPr>
              <a:t>«Осенняя Фантазия»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41012"/>
            <a:ext cx="8305800" cy="69965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i="1" dirty="0">
                <a:latin typeface="Times New Roman" pitchFamily="18" charset="0"/>
                <a:cs typeface="Times New Roman" pitchFamily="18" charset="0"/>
              </a:rPr>
              <a:t>Совместное творчество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845949" y="794474"/>
            <a:ext cx="563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chemeClr val="bg2">
                    <a:lumMod val="25000"/>
                  </a:schemeClr>
                </a:solidFill>
              </a:rPr>
              <a:t>«Зимняя сказка»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39488" y="3871425"/>
            <a:ext cx="3047156" cy="25818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06490" y="1280927"/>
            <a:ext cx="1979336" cy="26215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2919" y="3756021"/>
            <a:ext cx="2537845" cy="26470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80764" y="1280927"/>
            <a:ext cx="4895052" cy="2914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457200"/>
            <a:ext cx="8305800" cy="609600"/>
          </a:xfrm>
        </p:spPr>
        <p:txBody>
          <a:bodyPr>
            <a:normAutofit fontScale="90000"/>
          </a:bodyPr>
          <a:lstStyle/>
          <a:p>
            <a:r>
              <a:rPr lang="ru-RU" sz="4000" b="1" i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Совместные праздники, развлечения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4595" y="990600"/>
            <a:ext cx="3185509" cy="2895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19600" y="940575"/>
            <a:ext cx="3724300" cy="27932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2910" y="3714752"/>
            <a:ext cx="3591644" cy="26937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67200" y="3636874"/>
            <a:ext cx="3948138" cy="29611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111</TotalTime>
  <Words>329</Words>
  <Application>Microsoft Office PowerPoint</Application>
  <PresentationFormat>Экран (4:3)</PresentationFormat>
  <Paragraphs>44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Поток</vt:lpstr>
      <vt:lpstr>             Муниципальное бюджетное дошкольное образовательное учреждение                                                             Чановский детский сад №5</vt:lpstr>
      <vt:lpstr>  Наш девиз:</vt:lpstr>
      <vt:lpstr>Слайд 3</vt:lpstr>
      <vt:lpstr>Инновационные формы работы с родителями,     которые я использую в своей работе</vt:lpstr>
      <vt:lpstr>        Родительские уроки</vt:lpstr>
      <vt:lpstr>Дни добрых дел</vt:lpstr>
      <vt:lpstr>Совместное творчество </vt:lpstr>
      <vt:lpstr>Совместное творчество</vt:lpstr>
      <vt:lpstr>Совместные праздники, развлечения</vt:lpstr>
      <vt:lpstr> Опыт семейного воспитания</vt:lpstr>
      <vt:lpstr> Опыт семейного воспитания</vt:lpstr>
      <vt:lpstr>Игровые тренинги</vt:lpstr>
      <vt:lpstr>Родительская почта</vt:lpstr>
      <vt:lpstr>Мастер-классы</vt:lpstr>
      <vt:lpstr>Мастер-классы</vt:lpstr>
      <vt:lpstr>Мастер-классы</vt:lpstr>
      <vt:lpstr>«Семья для ребенка – это источник общественного опыта. Здесь он находит примеры для подражания и здесь происходит его социальное рождение. И если мы хотим вырастить нравственно здоровое поколение, то должны решать эту проблему «всем миром»: детский сад, семья, общественность».  В.А.Сухомлинский </vt:lpstr>
      <vt:lpstr>Спасибо за внимание!!!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Интерактивная викторина</dc:title>
  <dc:creator>андрей</dc:creator>
  <cp:lastModifiedBy>Владимир</cp:lastModifiedBy>
  <cp:revision>99</cp:revision>
  <dcterms:created xsi:type="dcterms:W3CDTF">2014-08-08T11:31:25Z</dcterms:created>
  <dcterms:modified xsi:type="dcterms:W3CDTF">2017-01-24T12:56:57Z</dcterms:modified>
</cp:coreProperties>
</file>